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86" r:id="rId4"/>
    <p:sldId id="258" r:id="rId5"/>
    <p:sldId id="260" r:id="rId6"/>
    <p:sldId id="259" r:id="rId7"/>
    <p:sldId id="261" r:id="rId8"/>
    <p:sldId id="265" r:id="rId9"/>
    <p:sldId id="266" r:id="rId10"/>
    <p:sldId id="267" r:id="rId11"/>
    <p:sldId id="268" r:id="rId12"/>
    <p:sldId id="272" r:id="rId13"/>
    <p:sldId id="269" r:id="rId14"/>
    <p:sldId id="288" r:id="rId15"/>
    <p:sldId id="273" r:id="rId16"/>
    <p:sldId id="263" r:id="rId17"/>
    <p:sldId id="264" r:id="rId18"/>
    <p:sldId id="270" r:id="rId19"/>
    <p:sldId id="271" r:id="rId20"/>
    <p:sldId id="274" r:id="rId21"/>
    <p:sldId id="275" r:id="rId22"/>
    <p:sldId id="278" r:id="rId23"/>
    <p:sldId id="289" r:id="rId24"/>
    <p:sldId id="276" r:id="rId25"/>
    <p:sldId id="283" r:id="rId26"/>
    <p:sldId id="277" r:id="rId27"/>
    <p:sldId id="280" r:id="rId28"/>
    <p:sldId id="281" r:id="rId29"/>
    <p:sldId id="282" r:id="rId30"/>
    <p:sldId id="284" r:id="rId31"/>
    <p:sldId id="287" r:id="rId32"/>
    <p:sldId id="285" r:id="rId33"/>
  </p:sldIdLst>
  <p:sldSz cx="4572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169D1E-AC1C-4FEB-954E-099AF2425F67}" v="58" dt="2019-02-09T01:05:5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2" autoAdjust="0"/>
    <p:restoredTop sz="94660"/>
  </p:normalViewPr>
  <p:slideViewPr>
    <p:cSldViewPr snapToGrid="0">
      <p:cViewPr>
        <p:scale>
          <a:sx n="124" d="100"/>
          <a:sy n="124" d="100"/>
        </p:scale>
        <p:origin x="315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2T02:56:48.55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1228 0,'-30'109,"13"-41,10-48,-1 0,-8 15,-3 8,10-20,8-16,-2 0,1 0,-1 0,0-1,0 1,-1-1,0 0,0 0,-1 0,3-5,0 1,-1-1,0 0,1 0,-1 0,0 0,1-1,-1 1,0-1,0 1,1-1,-1 0,0 0,0-1,0 1,-1-1,-3 1,-3 0</inkml:trace>
  <inkml:trace contextRef="#ctx0" brushRef="#br0" timeOffset="9888.445">995 244,'-1'0,"-1"1,1-1,-1 1,0-1,1 1,-1 0,1-1,0 1,-1 0,1 0,0 0,-1 0,1 0,0 1,0-1,0 0,0 0,-1 2,-14 25,-47 94,60-116,1 0,-1 1,2-1,-1 1,1 0,0-1,0 1,1 0,0 4,0-2,-1-1,0 1,0-1,0 0,-1 0,-1 2,-12 25,10-25,0 1,1-1,1 1,-3 9,10-72,12-20,5-5,-19 67,0 0,-1 1,0-1,0 0,-1 0,2-25,-1 32,-1 1,1 0,0-1,-1 1,1 0,0 0,0 0,0-1,1 1,-1 0,0 0,1 1,-1-1,1 0,1-1,-2 3,-1-1,1 1,0 0,-1-1,1 1,0-1,-1 1,1 0,0 0,0 0,-1-1,1 1,0 0,0 0,-1 0,1 0,0 0,0 0,0 0,0 1,0-1,0 1,0-1,0 1,0-1,0 1,0 0,0 0,0-1,0 1,-1 0,1 0,0 0,-1 0,1 0,0 0,-1 0,44 70,-37-57,-1-1,0 1,-1 0,3 10,-5-13,9 34,-10-34,1 0,0 0,0 0,1 0,1 0,0-1,2 3,-7-12,1-1,-1 1,0 0,1-1,-1 1,1-1,-1 1,0-1,1 1,-1-1,1 1,0-1,-1 0,1 1,-1-1,1 0,0 1,-1-1,1 0,-1 0,1 0,0 1,-1-1,1 0,0 0,0 0,-1 0,1 0,0 0,-1 0,1 0,0-1,-1 1,1 0,0 0,-1-1,1 1,-1 0,1 0,0-1,-1 1,1-1,-1 1,1-1,-1 1,1-1,-1 1,5-5,-1 0,0 0,-1-1,1 1,0-2,2-4,-5 9,6-9,1 0,0 0,6-5,-11 13,1-1,0 1,1 0,-1 0,0 0,1 1,0-1,-1 1,1 0,4 0,-3 0,-4 2,-1 0,1 0,0 0,-1-1,1 1,-1-1,1 1,-1-1,0 1,1-1,-1 0,1 0,-1 1,0-1,1-1,-3 2,1 0,0-1,-1 1,1 0,0-1,-1 1,1 0,-1-1,1 1,0 0,-1 0,1 0,-1-1,1 1,-1 0,1 0,-1 0,1 0,-1 0,1 0,0 0,-1 0,1 0,-1 0,-15-1,14 1,-146 1,-30-2,143-3,-1-1,-21-6,51 9,-1-1,1 0,-1 0,1 0,0 0,0-1,-4-4,-25-13,32 19,1 1,-1-1,1 0,0 0,0 1,0-1,0-1,0 1,0 0,0 0,1-1,-1 1,1-1,0 1,-1-1,1 0,0 0,0 0,-2-9,1-1,0 1,0-11,-2-5,-7-17,8 35,0 1,1-1,0 0,1 0,-1-6,2-4,0 1,0 0,2-6,0 20,0 9,2 11,-1 60,-4 39,0-25,2-52,0-24,-1 1,0 0,0 0,-2 0,0 0,0-1,-2 2,2-58,-8-129,6 107,1 39,1-16,3-5,0 8,-3-30,2 69,0 0,0-1,0 1,0 0,0 0,0-1,0 1,0 0,0 0,0-1,0 1,0 0,0 0,0-1,0 1,0 0,0 0,0-1,0 1,0 0,-1 0,1-1,0 1,0 0,0 0,0 0,-1-1,1 1,0 0,0 0,0 0,-1 0,1 0,0-1,0 1,-5 8,-3 16,0 11,1 1,-2 26,6-23,-1-5,2 15,3 107,-1-155,0 0,0 1,0-1,0 0,-1 0,1 1,0-1,-1 0,1 0,0 0,-1 0,1 0,-1 1,0-1,1 0,-1 0,0 0,0 0,1-1,-1 1,0 0,0 0,0 0,-1 0,2-1,-1 0,1 0,-1 0,1 0,-1 1,1-1,-1 0,1 0,-1 0,1 0,-1 0,0 0,1-1,-1 1,1 0,-1 0,1 0,-1 0,1-1,-1 1,1 0,-1-1,0 0,0 0,0 0,0 0,0 0,0 0,0 0,1 0,-1 0,0 0,1 0,-1 0,1-1,-14-27,-10-17,8 19,-9-26,-15-65,19 55,20 58,-1 1,1-1,-1 1,0 0,-1-1,1 1,-1 0,1 0,-1 1,-4-4,5 4,0 0,0 0,0 0,0 0,0-1,1 1,-1 0,0-3,1 2,0 1,-1-1,1 1,-1 0,0-1,-2-1,4 5,0 0,0 0,0-1,-1 1,1 0,0 0,0 0,0 0,-1-1,1 1,0 0,0 0,-1 0,1 0,0 0,0 0,0 0,-1 0,1 0,0 0,0 0,-1 0,1 0,0 0,0 0,-1 0,1 0,0 0,0 0,-1 0,1 0,0 0,0 0,-1 1,1-1,0 0,0 0,0 0,0 0,-1 0,1 1,0-1,0 0,0 0,0 0,-1 1,1-1,0 0,0 0,0 1,0-1,0 0,0 0,0 1,0-1,-6 16,6-14,-9 32,-2 8,-2-1,-5 8,14-38,1 0,0 1,-1 8,2-11,0 1,0-1,-1 0,0 0,0 0,-2 0,2-1,0 0,0-1,1 1,0 0,0 0,1 0,0 0,0 1,1-1,0 0,0 0,1 2,0-115,1 55,-5-35,3 84,0 0,0 0,-1 0,1 0,0 0,-1 0,1 0,-1 0,0 0,1 0,-1 0,0 0,1 0,-1 0,0 1,0-1,0 0,0 0,0 1,0-1,0 1,0-1,0 1,0-1,0 1,0 0,0-1,0 1,0 0,0 0,0 0,-1 0,-6-1,-1 1,1 0,0 1,-4 0,-3 0,-3-1,13-1,-1 1,0 0,1 0,-1 1,1 0,-3 0,7-1,0 1,-1-1,1 1,0-1,0 1,0 0,0-1,0 1,0 0,0 0,0-1,0 1,0 0,0 0,1 0,-1 0,0 0,1 1,-1-1,1 0,-1 0,1 0,-1 0,1 1,0-1,0 0,-1 0,1 1,0 0,1 60,0-23,0-33,-1-1,1 1,0-1,1 0,0 1,1 3,-1-3,0 1,0-1,0 1,0 3,7 46,-5-40,-1 0,-1 0,0 14,-2-18,-1-5,1 1,1 0,-1-1,1 1,2 6,-3-12,1 0,-1-1,1 1,0 0,0-1,0 1,-1-1,1 1,1-1,-1 1,0-1,0 0,0 1,1-1,-1 0,1 0,-1 0,1 0,-1 0,1-1,-1 1,1 0,0-1,0 1,-1-1,1 0,1 1,11 0,0-1,0 0,0-1,0-1,6-1,-1 0,0 1,10 0,15 2,74 1,8-7,7 0,34 7,-47 0,568-1,-670 1,0 1,0 1,13 4,4 0,-32-7,0 1,0-1,-1 1,1 0,0 0,-1 0,1 1,-1-1,1 0,-1 1,0 0,1 0,-1-1,0 1,0 1,0-1,-1 0,1 0,0 1,-1-1,0 1,1-1,-1 1,0 0,0-1,0 1,0 2,1 7,-1 1,0-1,0 1,-2 0,0 10,-1 8,3 179,-2-202,0 0,-1 0,1 0,-1 0,-1 0,-2 6,1-5,2-1,-1 1,1-1,0 1,0 9,3 110,0-63,-3 28,2-91,0 1,-1-1,1 1,0-1,-1 1,0-1,1 0,-1 1,0-1,0 0,0 0,-1 0,1 0,-1 0,1 0,-1 0,0 1,0-2,0 0,0 0,0 0,0 0,0 0,-1 0,1 0,0-1,0 1,0-1,-1 0,1 0,0 1,-1-1,1-1,0 1,-1 0,1-1,0 1,-2-1,-1 0,1-1,0 1,0-1,0 0,0 0,0 0,1 0,-1-1,0 1,0-2,-7-7,-1 0,-4-7,1 1,14 16,0 1,1-1,-1 1,1-1,-1 0,1 1,-1-1,1 0,-1 1,1-1,-1 0,1 1,0-1,-1 0,1 0,0 0,0 0,0 1,0-1,1 1,-1 0,0 0,0 0,1 0,-1 0,0-1,1 1,-1 0,0 0,1 0,-1 0,0 0,1 0,-1 0,0 0,1 0,-1 0,0 0,1 0,-1 1,0-1,1 0,-1 0,0 0,1 0,3 2,0-1,1 1,-1 0,0 0,3 2,-3 0,0 0,0 0,0 1,0-1,-1 1,0 0,0-1,1 3,-2-3,-1-1,1 1,0-1,0 0,1 0,-1 0,0 0,1 0,0 0,0-1,0 1,0-1,0 0,0 0,1 0,-1-1,1 1,-1-1,-1 0,-1-1,0 1,1-1,-1 1,0-1,0 1,0 0,0 0,1-1,-1 1,0 0,0 0,-1 0,1 0,0 0,0 1,0-1,-1 0,1 0,-1 0,1 1,-1-1,1 0,-1 0,0 1,1 0,-1 5,1 0,-1 0,0-1,-1 1,0 2,0-4,0 0,1-1,0 1,0 0,0 0,1 0,-1 0,1 1,0-5,0 0,-1 0,1 0,0 0,-1 0,1 0,0-1,0 1,0 0,0 0,0-1,0 1,0-1,0 1,0-1,0 1,0-1,0 0,0 1,1-1,-1 0,0 0,0 0,0 0,1 0,-1 0,0 0,0 0,0 0,1 1,-1-1,0 0,0 0,1 1,-1-1,0 1,0-1,0 1,0-1,0 1,0 0,0 0,0-1,0 1,0 0,0 0,-1 0,1 0,0 0,0 0,-1 1,1-2,-1 1,0-1,0 1,0-1,0 1,0-1,0 1,0-1,0 1,0-1,0 1,0-1,-1 1,1 0,0-1,0 1,0-1,-1 0,1 1,0-1,-1 1,1-1,0 1,-1-1,1 0,0 1,-1-1,1 0,-1 1,1-1,-1 0,1 1,-1-1,1 0,-1 0,1 0,-1 0,1 1,-21 3,11-3</inkml:trace>
  <inkml:trace contextRef="#ctx0" brushRef="#br0" timeOffset="12285.385">1891 1246,'-2'0,"-2"0,-5 0,-3 0,-1 0,0 0,0 0,0 0,0 0,0 0,2 0,1 0</inkml:trace>
  <inkml:trace contextRef="#ctx0" brushRef="#br0" timeOffset="13389.079">1628 1372,'-20'6,"1"1,-19 8,23-9,8-4,-1 0,0-1,1 0,-1 0,0 0,1-1,-1 0,-5-2,-7 2,12 0</inkml:trace>
  <inkml:trace contextRef="#ctx0" brushRef="#br0" timeOffset="19943.568">1852 1411,'-437'0,"417"-1,0-1,0 0,-2-2,3 0,-1 1,0 1,-6 1,-52 2,-167-2,178-3,21 0,-3 3,-682 1,1394 0,-618-6,-1 1,-37 5,-1-1,1-1,0 1,-1-1,5-1,-4 0,0 1,0 0,0 1,0 0,1 0,9-1,-1 0,0-1,15-5,-17 4,0 1,1 0,0 1,0 0,0 1,16 1,-1 1,1-1,-1-2,1-2,6 0,1 2,-1 1,10 3,17-1,392-1,-443 1,0 0,-1 1,1 1,4 1,-1 0,0-1,6 0,11 0,2 1,19-2,-16-3,-16 0,1 1,19 2,-7 7,-28-6,0-1,0 0,0-1,1 0,0 0,26-1,-25 0,-1-1,0 1,1 1,-1 0,0 0,1 0,6 3,-1 1,-1 0,1-2,0 1,1-2,-1 0,0-1,12 0,-9-1,-1 2,6 1,32 1,412-4,-453-1,1 0,-1-1,0-1,1 0,-2 0,2 0,-1 1,0 1,2 0,359 2,-369-1,0 0,0 1,0 0,0 0,0 0,0 0,-1 1,1 0,0 0,0 1,-2-2,0 1,0 0,-1 0,1 0,-1 0,1 0,-1 1,0-1,1 1,-2-1,1 1,0 0,0 0,-1-1,1 1,-1 1,12 31,-9-27,0 1,-1 0,0 1,-1-1,0 0,0 1,-1 0,0 2,-2 818,1-819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2T02:57:15.10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60 0,'0'289,"0"-282,-1 0,0-1,0 1,-1-1,0 1,0-1,-1 0,0 0,-1 3,0-3,1 1,0-1,1 1,0-1,0 1,0 0,1 0,-1 4,4 115,-1-61,-3 22,1-74,-1-1,-1 0,-1 2,1-3,1 0,0-1,0 1,1 9,1 25,1-36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24A1-3832-4C2A-951F-A5EDAAB0A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841772"/>
            <a:ext cx="3429000" cy="1790700"/>
          </a:xfrm>
        </p:spPr>
        <p:txBody>
          <a:bodyPr anchor="b"/>
          <a:lstStyle>
            <a:lvl1pPr algn="ctr">
              <a:defRPr sz="2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65D00-D924-4D82-9885-46AF149A9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2701528"/>
            <a:ext cx="3429000" cy="1241822"/>
          </a:xfrm>
        </p:spPr>
        <p:txBody>
          <a:bodyPr/>
          <a:lstStyle>
            <a:lvl1pPr marL="0" indent="0" algn="ctr">
              <a:buNone/>
              <a:defRPr sz="900"/>
            </a:lvl1pPr>
            <a:lvl2pPr marL="171450" indent="0" algn="ctr">
              <a:buNone/>
              <a:defRPr sz="750"/>
            </a:lvl2pPr>
            <a:lvl3pPr marL="342900" indent="0" algn="ctr">
              <a:buNone/>
              <a:defRPr sz="675"/>
            </a:lvl3pPr>
            <a:lvl4pPr marL="514350" indent="0" algn="ctr">
              <a:buNone/>
              <a:defRPr sz="600"/>
            </a:lvl4pPr>
            <a:lvl5pPr marL="685800" indent="0" algn="ctr">
              <a:buNone/>
              <a:defRPr sz="600"/>
            </a:lvl5pPr>
            <a:lvl6pPr marL="857250" indent="0" algn="ctr">
              <a:buNone/>
              <a:defRPr sz="600"/>
            </a:lvl6pPr>
            <a:lvl7pPr marL="1028700" indent="0" algn="ctr">
              <a:buNone/>
              <a:defRPr sz="600"/>
            </a:lvl7pPr>
            <a:lvl8pPr marL="1200150" indent="0" algn="ctr">
              <a:buNone/>
              <a:defRPr sz="600"/>
            </a:lvl8pPr>
            <a:lvl9pPr marL="1371600" indent="0" algn="ctr">
              <a:buNone/>
              <a:defRPr sz="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04311-A539-4C24-B9BD-06006B61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9C42B-C53D-4974-9ED8-FA4511BD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FF9E2-76A6-4ACD-B02A-82B1BFC5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9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555D-501D-419A-A35C-B7D1892B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A4EB3-6822-4B2C-8DE5-5510D7765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14D2F-0957-4917-9AF4-AC13FD74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ABD3-ECD6-4BFA-8410-5C8877E3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7A609-6119-4DF4-931C-F1701F4C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5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C06B5-BD31-492F-AB5C-64EC085F2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271837" y="273844"/>
            <a:ext cx="985838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40D80-EE85-4708-897F-495697323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14325" y="273844"/>
            <a:ext cx="2900363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1766F-E1DA-4FCA-9B94-2D0DF7B6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438F3-89DA-41E6-9E92-DAEE952C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EC3FE-6CD9-4840-9DDE-6177BA4A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8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C50A-8508-4056-B36D-BD07837F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B4B94-F123-4F97-9B57-D4C3332C0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8DE2E-5571-4D05-A23F-626FD676A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E64F-A353-442F-937B-51C13A6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E96F-D1D1-4664-9178-256140B8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2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CC1B-486B-49B6-A2A3-AD78189C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4" y="1282304"/>
            <a:ext cx="3943350" cy="2139553"/>
          </a:xfrm>
        </p:spPr>
        <p:txBody>
          <a:bodyPr anchor="b"/>
          <a:lstStyle>
            <a:lvl1pPr>
              <a:defRPr sz="2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39635-DD74-49C4-B8DB-B0E449134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944" y="3442098"/>
            <a:ext cx="3943350" cy="112514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1pPr>
            <a:lvl2pPr marL="171450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2pPr>
            <a:lvl3pPr marL="34290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3pPr>
            <a:lvl4pPr marL="51435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4pPr>
            <a:lvl5pPr marL="6858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5pPr>
            <a:lvl6pPr marL="85725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6pPr>
            <a:lvl7pPr marL="10287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7pPr>
            <a:lvl8pPr marL="120015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8pPr>
            <a:lvl9pPr marL="13716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18BE-9D2C-447F-9904-9B5CBA622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1AA35-F08C-4684-BD39-F5C2C699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4F78F-FA2B-49CB-BF4B-90DE4A6B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13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599D-EB39-400F-8B43-B2A50A7A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7ABD5-8538-4FFD-8F7D-690B9EFE0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325" y="1369219"/>
            <a:ext cx="19431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374E4-F1A8-4A05-9825-E0483417D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14575" y="1369219"/>
            <a:ext cx="19431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CFA47-68CB-4457-A210-AC12545A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7FA14-11F4-4CD4-B6CF-847C677B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6870A-17D3-4FBE-807E-4F29FEE9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0B64-4CCA-41C2-8F06-29400B05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21" y="273844"/>
            <a:ext cx="394335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B0E3C-7F0B-41A3-9B11-684827662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921" y="1260872"/>
            <a:ext cx="1934170" cy="61793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DB6D-659D-4665-B03C-77EFA7B9D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4921" y="1878806"/>
            <a:ext cx="193417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5A08F-C43E-4862-8974-58322772E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314575" y="1260872"/>
            <a:ext cx="1943696" cy="61793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63722-6BB2-4C1B-9452-03DBABE15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314575" y="1878806"/>
            <a:ext cx="1943696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DF188-5756-4959-B42A-65753420D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2ECF99-65B5-4628-B865-78602B90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0F36BA-9D44-4461-91D3-2ACE8ED7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4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152F-AE12-4471-9B58-FBE209F1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2CED7-F953-4765-8BB0-E87913FC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97DC-FD03-4F96-BB6F-AAF1D556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B6E64-640C-473A-8D5B-258003A6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5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0757AB-28B9-431C-BF8E-595345B77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0F7DE-EF70-4B9A-AF6E-5740382A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06896-17DF-4AF2-923C-7E7FD8B0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8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500-5E9E-4F0A-9AD2-E8610233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21" y="342900"/>
            <a:ext cx="1474589" cy="1200150"/>
          </a:xfrm>
        </p:spPr>
        <p:txBody>
          <a:bodyPr anchor="b"/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DFCAE-C1F3-4CC4-8461-B3D8A3B5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695" y="740569"/>
            <a:ext cx="2314575" cy="3655219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53171-8F84-47FE-A91B-BB34B586C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4921" y="1543050"/>
            <a:ext cx="1474589" cy="2858691"/>
          </a:xfrm>
        </p:spPr>
        <p:txBody>
          <a:bodyPr/>
          <a:lstStyle>
            <a:lvl1pPr marL="0" indent="0">
              <a:buNone/>
              <a:defRPr sz="600"/>
            </a:lvl1pPr>
            <a:lvl2pPr marL="171450" indent="0">
              <a:buNone/>
              <a:defRPr sz="525"/>
            </a:lvl2pPr>
            <a:lvl3pPr marL="342900" indent="0">
              <a:buNone/>
              <a:defRPr sz="450"/>
            </a:lvl3pPr>
            <a:lvl4pPr marL="514350" indent="0">
              <a:buNone/>
              <a:defRPr sz="375"/>
            </a:lvl4pPr>
            <a:lvl5pPr marL="685800" indent="0">
              <a:buNone/>
              <a:defRPr sz="375"/>
            </a:lvl5pPr>
            <a:lvl6pPr marL="857250" indent="0">
              <a:buNone/>
              <a:defRPr sz="375"/>
            </a:lvl6pPr>
            <a:lvl7pPr marL="1028700" indent="0">
              <a:buNone/>
              <a:defRPr sz="375"/>
            </a:lvl7pPr>
            <a:lvl8pPr marL="1200150" indent="0">
              <a:buNone/>
              <a:defRPr sz="375"/>
            </a:lvl8pPr>
            <a:lvl9pPr marL="1371600" indent="0">
              <a:buNone/>
              <a:defRPr sz="3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943D8-AA27-43B8-A3F3-834096B3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F14A4-D9A3-4731-A020-933B9712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61D17-25CE-4F41-B669-FE2359DC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5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429C-46E6-4426-97E0-0D623B47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21" y="342900"/>
            <a:ext cx="1474589" cy="1200150"/>
          </a:xfrm>
        </p:spPr>
        <p:txBody>
          <a:bodyPr anchor="b"/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C4A7C-5711-44F8-8923-D9BF83EC2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943695" y="740569"/>
            <a:ext cx="2314575" cy="3655219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750"/>
            </a:lvl4pPr>
            <a:lvl5pPr marL="685800" indent="0">
              <a:buNone/>
              <a:defRPr sz="750"/>
            </a:lvl5pPr>
            <a:lvl6pPr marL="857250" indent="0">
              <a:buNone/>
              <a:defRPr sz="750"/>
            </a:lvl6pPr>
            <a:lvl7pPr marL="1028700" indent="0">
              <a:buNone/>
              <a:defRPr sz="750"/>
            </a:lvl7pPr>
            <a:lvl8pPr marL="1200150" indent="0">
              <a:buNone/>
              <a:defRPr sz="750"/>
            </a:lvl8pPr>
            <a:lvl9pPr marL="1371600" indent="0">
              <a:buNone/>
              <a:defRPr sz="75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C0F7C-919C-48DD-A9D5-B828F76D6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4921" y="1543050"/>
            <a:ext cx="1474589" cy="2858691"/>
          </a:xfrm>
        </p:spPr>
        <p:txBody>
          <a:bodyPr/>
          <a:lstStyle>
            <a:lvl1pPr marL="0" indent="0">
              <a:buNone/>
              <a:defRPr sz="600"/>
            </a:lvl1pPr>
            <a:lvl2pPr marL="171450" indent="0">
              <a:buNone/>
              <a:defRPr sz="525"/>
            </a:lvl2pPr>
            <a:lvl3pPr marL="342900" indent="0">
              <a:buNone/>
              <a:defRPr sz="450"/>
            </a:lvl3pPr>
            <a:lvl4pPr marL="514350" indent="0">
              <a:buNone/>
              <a:defRPr sz="375"/>
            </a:lvl4pPr>
            <a:lvl5pPr marL="685800" indent="0">
              <a:buNone/>
              <a:defRPr sz="375"/>
            </a:lvl5pPr>
            <a:lvl6pPr marL="857250" indent="0">
              <a:buNone/>
              <a:defRPr sz="375"/>
            </a:lvl6pPr>
            <a:lvl7pPr marL="1028700" indent="0">
              <a:buNone/>
              <a:defRPr sz="375"/>
            </a:lvl7pPr>
            <a:lvl8pPr marL="1200150" indent="0">
              <a:buNone/>
              <a:defRPr sz="375"/>
            </a:lvl8pPr>
            <a:lvl9pPr marL="1371600" indent="0">
              <a:buNone/>
              <a:defRPr sz="3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8CD80-03D9-4F35-BD4A-F996FBCB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FDF88-F941-4268-A9C6-B148EA36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1F6B3-E8BA-4A26-B552-DE0213FB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B453C-3BF5-4976-A090-6A5BDE2B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73844"/>
            <a:ext cx="394335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1FB22-735C-432E-8628-CE5360ADE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25" y="1369219"/>
            <a:ext cx="3943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6A1E7-CD92-4DA6-897F-DA2E158BA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4325" y="4767263"/>
            <a:ext cx="1028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F9B75-9C58-4B0F-9CE9-7F29B86E5BD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EDE3A-3BED-4EC2-A2AF-A4151B8A3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4475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58040-ADA4-4D19-94B2-1D2CA309C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28975" y="4767263"/>
            <a:ext cx="1028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CCDB5-39B7-4B67-97E3-4EC290584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342900" rtl="0" eaLnBrk="1" latinLnBrk="0" hangingPunct="1">
        <a:lnSpc>
          <a:spcPct val="90000"/>
        </a:lnSpc>
        <a:spcBef>
          <a:spcPct val="0"/>
        </a:spcBef>
        <a:buNone/>
        <a:defRPr sz="16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5" indent="-85725" algn="l" defTabSz="3429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286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6000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book/en/v2/Git-Tools-Revision-Selec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git-scm.com/docs/git-merge#_merge_strategie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" TargetMode="External"/><Relationship Id="rId7" Type="http://schemas.openxmlformats.org/officeDocument/2006/relationships/hyperlink" Target="http://www.github.com/smlevorse/GitTechTalk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hatthecommit.com/" TargetMode="External"/><Relationship Id="rId5" Type="http://schemas.openxmlformats.org/officeDocument/2006/relationships/hyperlink" Target="https://chris.beams.io/posts/git-commit/" TargetMode="External"/><Relationship Id="rId4" Type="http://schemas.openxmlformats.org/officeDocument/2006/relationships/hyperlink" Target="https://www.gitkraken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bitbucket.org/spoon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4A22A1-B7B7-429B-B63F-640E9B20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1057145"/>
            <a:ext cx="3429000" cy="1241822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An SSE 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EC4C2-FBDA-412D-B13B-99305DBB0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31" y="1473253"/>
            <a:ext cx="2243738" cy="3245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851A4-0416-4CBE-9215-47DAE0C1D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00" y="237244"/>
            <a:ext cx="1888800" cy="7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97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6A2E-3A67-4A7A-93EF-5597BE89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27B60-FAB7-4DBB-9539-10FAE8FFE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$git commit -m “Meaningful commit message”</a:t>
            </a:r>
          </a:p>
          <a:p>
            <a:r>
              <a:rPr lang="en-US" sz="1200" dirty="0"/>
              <a:t>Creates a snapshot of the current repository</a:t>
            </a:r>
          </a:p>
          <a:p>
            <a:r>
              <a:rPr lang="en-US" sz="1200" dirty="0"/>
              <a:t>Stored as line differences from previous commit</a:t>
            </a:r>
          </a:p>
          <a:p>
            <a:r>
              <a:rPr lang="en-US" sz="1200" dirty="0"/>
              <a:t>Takes effort to change, commit wisely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561FC-5224-4845-A7A3-7D3774F8F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0" t="33186" r="16451" b="14347"/>
          <a:stretch/>
        </p:blipFill>
        <p:spPr>
          <a:xfrm>
            <a:off x="603128" y="2718676"/>
            <a:ext cx="3278693" cy="19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0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A284-BDCD-4722-B58C-5E9715FE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commit?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F473-20EC-418A-AF2D-3801CB051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369219"/>
            <a:ext cx="3336268" cy="3263504"/>
          </a:xfrm>
        </p:spPr>
        <p:txBody>
          <a:bodyPr/>
          <a:lstStyle/>
          <a:p>
            <a:r>
              <a:rPr lang="en-US" dirty="0"/>
              <a:t>Often Visualized with Directed Graphs</a:t>
            </a:r>
          </a:p>
          <a:p>
            <a:r>
              <a:rPr lang="en-US" dirty="0"/>
              <a:t>Contains information about</a:t>
            </a:r>
          </a:p>
          <a:p>
            <a:pPr lvl="1"/>
            <a:r>
              <a:rPr lang="en-US" dirty="0"/>
              <a:t>Who made the changes</a:t>
            </a:r>
          </a:p>
          <a:p>
            <a:pPr lvl="1"/>
            <a:r>
              <a:rPr lang="en-US" dirty="0"/>
              <a:t>What changes where made</a:t>
            </a:r>
          </a:p>
          <a:p>
            <a:pPr lvl="1"/>
            <a:r>
              <a:rPr lang="en-US" dirty="0"/>
              <a:t>When the changes were commit</a:t>
            </a:r>
          </a:p>
          <a:p>
            <a:pPr lvl="1"/>
            <a:r>
              <a:rPr lang="en-US" dirty="0"/>
              <a:t>The previous commit(s) in the graph</a:t>
            </a:r>
          </a:p>
          <a:p>
            <a:pPr lvl="1"/>
            <a:r>
              <a:rPr lang="en-US" dirty="0"/>
              <a:t>A message about the changes</a:t>
            </a:r>
          </a:p>
          <a:p>
            <a:pPr lvl="1"/>
            <a:r>
              <a:rPr lang="en-US" dirty="0"/>
              <a:t>Commit SHA, a unique ID</a:t>
            </a:r>
          </a:p>
          <a:p>
            <a:pPr marL="1714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log</a:t>
            </a:r>
          </a:p>
          <a:p>
            <a:r>
              <a:rPr lang="en-US" dirty="0"/>
              <a:t>Shows the commit history</a:t>
            </a:r>
          </a:p>
          <a:p>
            <a:r>
              <a:rPr lang="en-US" dirty="0"/>
              <a:t>Git keeps track of history on a branch by branch basis</a:t>
            </a:r>
          </a:p>
          <a:p>
            <a:r>
              <a:rPr lang="en-US" dirty="0"/>
              <a:t>Your local history may differ from the history on a remote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26B79-561A-47AC-9431-D1830CD1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459" y="0"/>
            <a:ext cx="6612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4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C193-A390-4074-A663-5E8A9458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Commits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CCCF-2FEC-4E3D-AB47-3560089A6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HEAD</a:t>
            </a:r>
          </a:p>
          <a:p>
            <a:pPr lvl="1"/>
            <a:r>
              <a:rPr lang="en-US" sz="1050" dirty="0"/>
              <a:t>Often called a “pointer” to a commit</a:t>
            </a:r>
          </a:p>
          <a:p>
            <a:pPr lvl="1"/>
            <a:r>
              <a:rPr lang="en-US" sz="1050" dirty="0"/>
              <a:t>Refers to the most recent commit in the current branch</a:t>
            </a:r>
          </a:p>
          <a:p>
            <a:r>
              <a:rPr lang="en-US" sz="1200" dirty="0" err="1"/>
              <a:t>Refnames</a:t>
            </a:r>
            <a:endParaRPr lang="en-US" sz="1200" dirty="0"/>
          </a:p>
          <a:p>
            <a:pPr lvl="1"/>
            <a:r>
              <a:rPr lang="en-US" sz="1050" dirty="0"/>
              <a:t>You can refer to commits relatively to other commits such as HEAD</a:t>
            </a:r>
          </a:p>
          <a:p>
            <a:pPr lvl="1"/>
            <a:r>
              <a:rPr lang="en-US" sz="1050" dirty="0">
                <a:latin typeface="Consolas" panose="020B0609020204030204" pitchFamily="49" charset="0"/>
              </a:rPr>
              <a:t>HEAD~1 </a:t>
            </a:r>
            <a:r>
              <a:rPr lang="en-US" sz="1050" dirty="0"/>
              <a:t>means the previous commit</a:t>
            </a:r>
          </a:p>
          <a:p>
            <a:pPr lvl="1"/>
            <a:r>
              <a:rPr lang="en-US" sz="1050" dirty="0">
                <a:latin typeface="Consolas" panose="020B0609020204030204" pitchFamily="49" charset="0"/>
              </a:rPr>
              <a:t>HEAD~2 </a:t>
            </a:r>
            <a:r>
              <a:rPr lang="en-US" sz="1050" dirty="0"/>
              <a:t>means the commit before the previous commit</a:t>
            </a:r>
          </a:p>
          <a:p>
            <a:pPr lvl="1"/>
            <a:r>
              <a:rPr lang="en-US" sz="1050" dirty="0"/>
              <a:t>There are a lot more ways to navigate the structure, learn here:</a:t>
            </a:r>
          </a:p>
          <a:p>
            <a:pPr marL="228600" lvl="1" indent="0">
              <a:buNone/>
            </a:pPr>
            <a:r>
              <a:rPr lang="en-US" sz="1050" dirty="0">
                <a:hlinkClick r:id="rId2"/>
              </a:rPr>
              <a:t>https://git-scm.com/book/en/v2/Git-Tools-Revision-Selection</a:t>
            </a:r>
            <a:endParaRPr lang="en-US" sz="1050" dirty="0"/>
          </a:p>
          <a:p>
            <a:pPr marL="228600" lvl="1" indent="0">
              <a:buNone/>
            </a:pPr>
            <a:endParaRPr lang="en-US" sz="1050" dirty="0"/>
          </a:p>
          <a:p>
            <a:r>
              <a:rPr lang="en-US" sz="1200" dirty="0"/>
              <a:t>Sha1</a:t>
            </a:r>
          </a:p>
          <a:p>
            <a:pPr lvl="1"/>
            <a:r>
              <a:rPr lang="en-US" sz="1050" dirty="0"/>
              <a:t>Every commit gets a hash value: </a:t>
            </a:r>
            <a:r>
              <a:rPr lang="en-US" sz="1050" dirty="0">
                <a:latin typeface="Consolas" panose="020B0609020204030204" pitchFamily="49" charset="0"/>
              </a:rPr>
              <a:t>ec392edb07881315ee6d73edb055da49ab671d30</a:t>
            </a:r>
            <a:r>
              <a:rPr lang="en-US" sz="1050" dirty="0"/>
              <a:t> </a:t>
            </a:r>
          </a:p>
          <a:p>
            <a:pPr lvl="1"/>
            <a:r>
              <a:rPr lang="en-US" sz="1050" dirty="0"/>
              <a:t>This can be shortened to the first 7 numbers:  </a:t>
            </a:r>
            <a:r>
              <a:rPr lang="en-US" sz="1050" dirty="0">
                <a:latin typeface="Consolas" panose="020B0609020204030204" pitchFamily="49" charset="0"/>
              </a:rPr>
              <a:t>ec392ed</a:t>
            </a:r>
          </a:p>
        </p:txBody>
      </p:sp>
    </p:spTree>
    <p:extLst>
      <p:ext uri="{BB962C8B-B14F-4D97-AF65-F5344CB8AC3E}">
        <p14:creationId xmlns:p14="http://schemas.microsoft.com/office/powerpoint/2010/main" val="1841682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71283C-7EFC-4333-BF59-C9D76E326782}"/>
              </a:ext>
            </a:extLst>
          </p:cNvPr>
          <p:cNvGrpSpPr/>
          <p:nvPr/>
        </p:nvGrpSpPr>
        <p:grpSpPr>
          <a:xfrm>
            <a:off x="2151116" y="2395006"/>
            <a:ext cx="2274195" cy="2527045"/>
            <a:chOff x="2151116" y="2395006"/>
            <a:chExt cx="2274195" cy="2527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782753-2214-4F07-BC77-A0B3D321A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49" b="20672"/>
            <a:stretch/>
          </p:blipFill>
          <p:spPr>
            <a:xfrm>
              <a:off x="2151116" y="2395006"/>
              <a:ext cx="2274195" cy="247465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9A079C-0B8B-4379-A419-91BA5B0B28E2}"/>
                    </a:ext>
                  </a:extLst>
                </p14:cNvPr>
                <p14:cNvContentPartPr/>
                <p14:nvPr/>
              </p14:nvContentPartPr>
              <p14:xfrm>
                <a:off x="2178182" y="3538211"/>
                <a:ext cx="1353960" cy="864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9A079C-0B8B-4379-A419-91BA5B0B28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5182" y="3475211"/>
                  <a:ext cx="147960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CE8C97-CEB6-4452-B09A-0755C31955DA}"/>
                    </a:ext>
                  </a:extLst>
                </p14:cNvPr>
                <p14:cNvContentPartPr/>
                <p14:nvPr/>
              </p14:nvContentPartPr>
              <p14:xfrm>
                <a:off x="3534302" y="4610291"/>
                <a:ext cx="21960" cy="311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CE8C97-CEB6-4452-B09A-0755C31955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71662" y="4547291"/>
                  <a:ext cx="147600" cy="437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39F9FA-8FB4-4873-AE00-57B4340A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CAE2-F69F-4942-8549-74C9848E9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push origin master</a:t>
            </a:r>
          </a:p>
          <a:p>
            <a:r>
              <a:rPr lang="en-US" dirty="0"/>
              <a:t>Sends the changes from one branch to the corresponding remote branch</a:t>
            </a:r>
          </a:p>
          <a:p>
            <a:r>
              <a:rPr lang="en-US" dirty="0"/>
              <a:t>If the remote’s history differs from the local history, the push may fail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push -u remote 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Tells git to default to a specific remote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$ git push -f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BE0B3-BA74-48BA-B1E3-9AE184CBFF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6028"/>
          <a:stretch/>
        </p:blipFill>
        <p:spPr>
          <a:xfrm>
            <a:off x="380890" y="3000971"/>
            <a:ext cx="1703661" cy="19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1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D08E-4361-441E-A5A5-FD5EF628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Commitment Issues: How to Undo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41F1-1E25-44C6-9E3B-28E3E429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4" y="1369219"/>
            <a:ext cx="2083193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reset --hard 4d4f80b</a:t>
            </a:r>
          </a:p>
          <a:p>
            <a:r>
              <a:rPr lang="en-US" dirty="0"/>
              <a:t>Sets the local repository back to 4d4f80b</a:t>
            </a:r>
          </a:p>
          <a:p>
            <a:r>
              <a:rPr lang="en-US" dirty="0"/>
              <a:t>Working directory is discarded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reset --hard HEAD~2</a:t>
            </a:r>
          </a:p>
          <a:p>
            <a:r>
              <a:rPr lang="en-US" dirty="0"/>
              <a:t>Undoes 2 commits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revert 4d4f80b</a:t>
            </a:r>
          </a:p>
          <a:p>
            <a:r>
              <a:rPr lang="en-US" dirty="0"/>
              <a:t>Creates a NEW commit</a:t>
            </a:r>
          </a:p>
          <a:p>
            <a:r>
              <a:rPr lang="en-US" dirty="0"/>
              <a:t>Changes made after </a:t>
            </a:r>
            <a:r>
              <a:rPr lang="en-US" dirty="0">
                <a:latin typeface="Consolas" panose="020B0609020204030204" pitchFamily="49" charset="0"/>
              </a:rPr>
              <a:t>4d4f80b</a:t>
            </a:r>
            <a:r>
              <a:rPr lang="en-US" dirty="0"/>
              <a:t> are undone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12EC3-0847-474A-AA05-8BE94CB0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2397518" y="1425904"/>
            <a:ext cx="2085027" cy="25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1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20CB-8D10-4DD4-B20C-BCB67000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3B344-C2BE-40E8-A820-C2080E368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5" y="1769478"/>
            <a:ext cx="3524469" cy="21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6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A915-1282-4929-82A5-4C55A0FF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31CA-CA06-40DE-B68A-D84E9121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071426"/>
            <a:ext cx="394335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fetch [remote]</a:t>
            </a:r>
          </a:p>
          <a:p>
            <a:r>
              <a:rPr lang="en-US" dirty="0"/>
              <a:t>Retrieves changes made on the remote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CFB07-C14E-49FF-9DB2-4B7B3598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24" y="1501645"/>
            <a:ext cx="3303752" cy="169877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D9348-883D-4D23-9104-1F93BAACD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62" y="3247397"/>
            <a:ext cx="3023476" cy="17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72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06DE-DF8D-4B0A-BCA0-C72477B8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2FD5C-3659-4340-B8B0-150F86E70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pull [remote]</a:t>
            </a:r>
          </a:p>
          <a:p>
            <a:r>
              <a:rPr lang="en-US" sz="1400" dirty="0"/>
              <a:t>Functionally equivalent to 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$ git fetch [remote]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$ git merge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pull –rebase [remote]</a:t>
            </a:r>
          </a:p>
          <a:p>
            <a:r>
              <a:rPr lang="en-US" sz="1400" dirty="0"/>
              <a:t>replace merge with 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CEFA1-F07C-4EF9-BE99-2074B48A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75" y="2891578"/>
            <a:ext cx="3808250" cy="19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68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A99-B434-462E-8BE1-07251AAD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B676-4B5C-4AF3-B979-0E73CD3BB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537385"/>
            <a:ext cx="4008931" cy="3263504"/>
          </a:xfrm>
        </p:spPr>
        <p:txBody>
          <a:bodyPr>
            <a:normAutofit/>
          </a:bodyPr>
          <a:lstStyle/>
          <a:p>
            <a:r>
              <a:rPr lang="en-US" sz="1400" dirty="0"/>
              <a:t>Some files you don’t want to commit to the remote</a:t>
            </a:r>
          </a:p>
          <a:p>
            <a:r>
              <a:rPr lang="en-US" sz="1400" dirty="0"/>
              <a:t>Create a text file titled .</a:t>
            </a:r>
            <a:r>
              <a:rPr lang="en-US" sz="1400" dirty="0" err="1"/>
              <a:t>gitignore</a:t>
            </a:r>
            <a:endParaRPr lang="en-US" sz="1400" dirty="0"/>
          </a:p>
          <a:p>
            <a:r>
              <a:rPr lang="en-US" sz="1400" dirty="0"/>
              <a:t>.</a:t>
            </a:r>
            <a:r>
              <a:rPr lang="en-US" sz="1400" dirty="0" err="1"/>
              <a:t>gitignore</a:t>
            </a:r>
            <a:r>
              <a:rPr lang="en-US" sz="1400" dirty="0"/>
              <a:t> applies to the directory and its children</a:t>
            </a:r>
          </a:p>
          <a:p>
            <a:r>
              <a:rPr lang="en-US" sz="1400" dirty="0"/>
              <a:t>Each line is a pattern of which files to ignore</a:t>
            </a:r>
          </a:p>
          <a:p>
            <a:r>
              <a:rPr lang="en-US" sz="1400" dirty="0"/>
              <a:t>Lines that start with # are comments</a:t>
            </a:r>
          </a:p>
          <a:p>
            <a:r>
              <a:rPr lang="en-US" sz="1400" dirty="0"/>
              <a:t>Must include the trailing / for directories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*.o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[Bb]</a:t>
            </a:r>
            <a:r>
              <a:rPr lang="en-US" sz="1400" dirty="0" err="1">
                <a:latin typeface="Consolas" panose="020B0609020204030204" pitchFamily="49" charset="0"/>
              </a:rPr>
              <a:t>uild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Some IDEs will autogenerate a .</a:t>
            </a:r>
            <a:r>
              <a:rPr lang="en-US" sz="1400" dirty="0" err="1"/>
              <a:t>gitignore</a:t>
            </a:r>
            <a:r>
              <a:rPr lang="en-US" sz="1400" dirty="0"/>
              <a:t> appropriate for your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75F62-8C74-4FED-87E6-890F19907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7666"/>
            <a:ext cx="1609147" cy="12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98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EABC-C65C-4286-9CBB-ADC9083C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F6E0-4767-459F-AAFB-4ED6988F6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039895"/>
            <a:ext cx="3943350" cy="3263504"/>
          </a:xfrm>
        </p:spPr>
        <p:txBody>
          <a:bodyPr>
            <a:normAutofit/>
          </a:bodyPr>
          <a:lstStyle/>
          <a:p>
            <a:r>
              <a:rPr lang="en-US" dirty="0"/>
              <a:t>Some changes could break other features</a:t>
            </a:r>
          </a:p>
          <a:p>
            <a:r>
              <a:rPr lang="en-US" dirty="0"/>
              <a:t>Create branches to commit changes without impacting the master branch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$ git branch feature</a:t>
            </a:r>
          </a:p>
          <a:p>
            <a:r>
              <a:rPr lang="en-US" dirty="0"/>
              <a:t>Creates a local branch feature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$ git checkout feature</a:t>
            </a:r>
          </a:p>
          <a:p>
            <a:r>
              <a:rPr lang="en-US" dirty="0"/>
              <a:t>Changes HEAD to point to feature</a:t>
            </a:r>
          </a:p>
          <a:p>
            <a:r>
              <a:rPr lang="en-US" dirty="0"/>
              <a:t>Any new commits end up on this branch</a:t>
            </a:r>
          </a:p>
          <a:p>
            <a:r>
              <a:rPr lang="en-US" dirty="0"/>
              <a:t>Pushing from a new local branch creates a new branch on the remote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$ git checkout –b feature</a:t>
            </a:r>
          </a:p>
          <a:p>
            <a:r>
              <a:rPr lang="en-US" dirty="0"/>
              <a:t>Creates a new branch and checks it out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454EEC-BEA6-458A-B5FB-A60383E4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249" y="3351071"/>
            <a:ext cx="3130881" cy="1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EAB-ECDA-45F6-8207-7CEC51259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45B96-6263-481D-B133-15868E987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Distributed Version Control Software</a:t>
            </a:r>
          </a:p>
          <a:p>
            <a:r>
              <a:rPr lang="en-US" sz="1400" dirty="0"/>
              <a:t>Distributed</a:t>
            </a:r>
          </a:p>
          <a:p>
            <a:pPr lvl="1"/>
            <a:r>
              <a:rPr lang="en-US" sz="1100" dirty="0"/>
              <a:t>Version history is stored across many devices</a:t>
            </a:r>
          </a:p>
          <a:p>
            <a:r>
              <a:rPr lang="en-US" sz="1400" dirty="0"/>
              <a:t>Version Control</a:t>
            </a:r>
          </a:p>
          <a:p>
            <a:pPr lvl="1"/>
            <a:r>
              <a:rPr lang="en-US" sz="1100" dirty="0"/>
              <a:t>Tracks different versions of a project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89EF9-8C27-4F49-965D-56A414D4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4" y="2482239"/>
            <a:ext cx="4134070" cy="21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0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7CD-A99D-48F7-9573-C4C6EC582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68C8-F698-4C65-A72B-F6909BA1A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376225"/>
            <a:ext cx="39433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checkout 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Used to swap between branches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checkout ec392ed</a:t>
            </a:r>
          </a:p>
          <a:p>
            <a:r>
              <a:rPr lang="en-US" dirty="0"/>
              <a:t>Moves </a:t>
            </a:r>
            <a:r>
              <a:rPr lang="en-US" dirty="0">
                <a:latin typeface="Consolas" panose="020B0609020204030204" pitchFamily="49" charset="0"/>
              </a:rPr>
              <a:t>HEAD</a:t>
            </a:r>
            <a:r>
              <a:rPr lang="en-US" dirty="0"/>
              <a:t> to the commit </a:t>
            </a:r>
            <a:r>
              <a:rPr lang="en-US" dirty="0">
                <a:latin typeface="Consolas" panose="020B0609020204030204" pitchFamily="49" charset="0"/>
              </a:rPr>
              <a:t>ec392ed</a:t>
            </a:r>
          </a:p>
          <a:p>
            <a:pPr lvl="1"/>
            <a:r>
              <a:rPr lang="en-US" dirty="0"/>
              <a:t>This creates a </a:t>
            </a:r>
            <a:r>
              <a:rPr lang="en-US" dirty="0">
                <a:latin typeface="Consolas" panose="020B0609020204030204" pitchFamily="49" charset="0"/>
              </a:rPr>
              <a:t>DETACHED HEAD</a:t>
            </a:r>
          </a:p>
          <a:p>
            <a:pPr lvl="1"/>
            <a:r>
              <a:rPr lang="en-US" dirty="0"/>
              <a:t>Any commits you make off of this branch will be garbage collected unless you create a new branch with 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$ git checkout -b </a:t>
            </a:r>
            <a:r>
              <a:rPr lang="en-US" dirty="0" err="1">
                <a:latin typeface="Consolas" panose="020B0609020204030204" pitchFamily="49" charset="0"/>
              </a:rPr>
              <a:t>newBranch</a:t>
            </a:r>
            <a:endParaRPr lang="en-US" dirty="0"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checkout -</a:t>
            </a:r>
          </a:p>
          <a:p>
            <a:r>
              <a:rPr lang="en-US" dirty="0"/>
              <a:t>Checks out the last branch you were 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checkout master myFile.java</a:t>
            </a:r>
          </a:p>
          <a:p>
            <a:r>
              <a:rPr lang="en-US" dirty="0"/>
              <a:t>Checks out only myFile.java from the master branch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8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6E1A-FC3E-46A4-8D1D-117352AE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80AD-EA9E-4207-8AA6-97FBE0679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054538"/>
            <a:ext cx="3943350" cy="3578185"/>
          </a:xfrm>
        </p:spPr>
        <p:txBody>
          <a:bodyPr/>
          <a:lstStyle/>
          <a:p>
            <a:r>
              <a:rPr lang="en-US" dirty="0"/>
              <a:t>Merge changes from one branch into another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checkout master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merge feature</a:t>
            </a:r>
          </a:p>
          <a:p>
            <a:r>
              <a:rPr lang="en-US" dirty="0"/>
              <a:t>Merges the changes on </a:t>
            </a:r>
            <a:r>
              <a:rPr lang="en-US" dirty="0">
                <a:latin typeface="Consolas" panose="020B0609020204030204" pitchFamily="49" charset="0"/>
              </a:rPr>
              <a:t>feature</a:t>
            </a:r>
            <a:r>
              <a:rPr lang="en-US" dirty="0"/>
              <a:t> into </a:t>
            </a:r>
            <a:r>
              <a:rPr lang="en-US" dirty="0">
                <a:latin typeface="Consolas" panose="020B0609020204030204" pitchFamily="49" charset="0"/>
              </a:rPr>
              <a:t>master</a:t>
            </a:r>
            <a:r>
              <a:rPr lang="en-US" dirty="0"/>
              <a:t> and creates a new commit</a:t>
            </a:r>
          </a:p>
          <a:p>
            <a:r>
              <a:rPr lang="en-US" dirty="0"/>
              <a:t>For the most part, merging is pretty painless</a:t>
            </a:r>
          </a:p>
          <a:p>
            <a:r>
              <a:rPr lang="en-US" b="1" dirty="0"/>
              <a:t>Merge conflicts can arise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10353-463B-4FA8-92F1-60255BDF6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0313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31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2517-535A-4EDD-AC1E-14FDFA33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Visualized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5138A9-7168-4D23-8B9A-54C9227E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190"/>
            <a:ext cx="4572000" cy="23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64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2517-535A-4EDD-AC1E-14FDFA33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Visualized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68A9B-220A-4BA6-B57D-39F18D21A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015"/>
            <a:ext cx="4572000" cy="261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9C78-B4EC-4329-A419-4C64C4FD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82E2A-6B60-4C58-896B-345EFD7D6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093076"/>
            <a:ext cx="4096516" cy="386430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Resolve conflicts in your files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$ git add -A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$ git merge --continue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Alternatives: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merge --strategy=ours</a:t>
            </a:r>
          </a:p>
          <a:p>
            <a:r>
              <a:rPr lang="en-US" dirty="0"/>
              <a:t>Keeps the changes on the checked out branch, ignoring changes on the merging branch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merge --strategy=theirs</a:t>
            </a:r>
          </a:p>
          <a:p>
            <a:r>
              <a:rPr lang="en-US" dirty="0"/>
              <a:t>Keeps the changes from the merging branch, discarding our changes when necessary</a:t>
            </a:r>
          </a:p>
          <a:p>
            <a:pPr marL="0" indent="0">
              <a:buNone/>
            </a:pPr>
            <a:r>
              <a:rPr lang="en-US" sz="1200" dirty="0"/>
              <a:t>Check out more strategy choices here:</a:t>
            </a:r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https://git-scm.com/docs/git-merge#_merge_strategies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$ git merge --abort </a:t>
            </a:r>
          </a:p>
          <a:p>
            <a:r>
              <a:rPr lang="en-US" dirty="0"/>
              <a:t>Basically giving up on life </a:t>
            </a:r>
          </a:p>
          <a:p>
            <a:pPr marL="0" indent="0">
              <a:buNone/>
            </a:pPr>
            <a:r>
              <a:rPr lang="en-US" dirty="0"/>
              <a:t>  and trying something else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FFBFC-9D9F-4716-9518-F1E5765FE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41" y="3822481"/>
            <a:ext cx="2286000" cy="12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5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B4CB-2D7B-4147-990F-459CEE37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3FED-96F8-4244-A6CF-72083D59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commit --amend</a:t>
            </a:r>
          </a:p>
          <a:p>
            <a:r>
              <a:rPr lang="en-US" dirty="0"/>
              <a:t>Modifies the last commit</a:t>
            </a:r>
          </a:p>
          <a:p>
            <a:pPr>
              <a:spcAft>
                <a:spcPts val="600"/>
              </a:spcAft>
            </a:pPr>
            <a:r>
              <a:rPr lang="en-US" dirty="0"/>
              <a:t>Any staged changes will be applied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stash</a:t>
            </a:r>
          </a:p>
          <a:p>
            <a:r>
              <a:rPr lang="en-US" dirty="0"/>
              <a:t>Stores moves any </a:t>
            </a:r>
            <a:r>
              <a:rPr lang="en-US" dirty="0" err="1"/>
              <a:t>unstaged</a:t>
            </a:r>
            <a:r>
              <a:rPr lang="en-US" dirty="0"/>
              <a:t> changes to a hidden stash</a:t>
            </a:r>
          </a:p>
          <a:p>
            <a:pPr>
              <a:spcAft>
                <a:spcPts val="600"/>
              </a:spcAft>
            </a:pPr>
            <a:r>
              <a:rPr lang="en-US" dirty="0"/>
              <a:t>Allows you to checkout another branch without committing or losing work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stash pop</a:t>
            </a:r>
          </a:p>
          <a:p>
            <a:pPr>
              <a:spcAft>
                <a:spcPts val="600"/>
              </a:spcAft>
            </a:pPr>
            <a:r>
              <a:rPr lang="en-US" dirty="0"/>
              <a:t>Recovers previously stashed 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$ git rm filename</a:t>
            </a:r>
          </a:p>
          <a:p>
            <a:pPr>
              <a:spcAft>
                <a:spcPts val="600"/>
              </a:spcAft>
            </a:pPr>
            <a:r>
              <a:rPr lang="en-US" dirty="0"/>
              <a:t>Stages a file for deletion in the next commit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diff </a:t>
            </a:r>
          </a:p>
          <a:p>
            <a:r>
              <a:rPr lang="en-US" dirty="0"/>
              <a:t>Shows the differences between the working directory and the local repository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45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07F9C-0D06-45CC-AB33-B7A2CD1D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088B-5CD6-4C66-87DB-5A3AC3E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Literally changing the base commit of a branch to the new tip of a branch</a:t>
            </a:r>
          </a:p>
          <a:p>
            <a:r>
              <a:rPr lang="en-US" dirty="0"/>
              <a:t>Useful for handling merge conflicts before they become a bigger issue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C879D2-CD98-4287-A4BC-C9CDB917E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41288"/>
            <a:ext cx="4572000" cy="261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67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FA59F38-65CA-45D1-9E15-E31D5F0FF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41288"/>
            <a:ext cx="4572000" cy="3114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07F9C-0D06-45CC-AB33-B7A2CD1D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088B-5CD6-4C66-87DB-5A3AC3E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Literally changing the base commit of a branch to the new tip of a branch</a:t>
            </a:r>
          </a:p>
          <a:p>
            <a:r>
              <a:rPr lang="en-US" dirty="0"/>
              <a:t>Useful for handling merge conflicts before they become a bigger issue</a:t>
            </a:r>
          </a:p>
        </p:txBody>
      </p:sp>
    </p:spTree>
    <p:extLst>
      <p:ext uri="{BB962C8B-B14F-4D97-AF65-F5344CB8AC3E}">
        <p14:creationId xmlns:p14="http://schemas.microsoft.com/office/powerpoint/2010/main" val="82847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9607-A978-451C-811C-B7E4F50A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6CCFD-BF6E-4640-921A-38D0F035F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/>
              <a:t>Rebase replays the commits from the checked out branch onto the rebasing branch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checkout feature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rebase master</a:t>
            </a:r>
          </a:p>
          <a:p>
            <a:r>
              <a:rPr lang="en-US" sz="1400" dirty="0"/>
              <a:t>One by one the commits in feature will be reintroduced to the branch</a:t>
            </a:r>
          </a:p>
          <a:p>
            <a:r>
              <a:rPr lang="en-US" sz="1400" dirty="0"/>
              <a:t>This will present merge conflicts as they arise and let you logically walk through them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rebase master --strategy=ours</a:t>
            </a:r>
          </a:p>
          <a:p>
            <a:r>
              <a:rPr lang="en-US" sz="1400" dirty="0"/>
              <a:t>This will take the work that is in </a:t>
            </a:r>
            <a:r>
              <a:rPr lang="en-US" sz="1400" dirty="0">
                <a:latin typeface="Consolas" panose="020B0609020204030204" pitchFamily="49" charset="0"/>
              </a:rPr>
              <a:t>master</a:t>
            </a:r>
            <a:r>
              <a:rPr lang="en-US" sz="1400" dirty="0"/>
              <a:t> and discard any of the work in </a:t>
            </a:r>
            <a:r>
              <a:rPr lang="en-US" sz="1400" dirty="0">
                <a:latin typeface="Consolas" panose="020B0609020204030204" pitchFamily="49" charset="0"/>
              </a:rPr>
              <a:t>feature</a:t>
            </a:r>
            <a:r>
              <a:rPr lang="en-US" sz="1400" dirty="0"/>
              <a:t> that conflicts with master. Use theirs to keep the work in feature.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6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2FAC-1CC4-4D11-80B5-53126791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11722-6838-4C7B-8C2D-8024F10F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369219"/>
            <a:ext cx="3943350" cy="35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rebase -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a313beb</a:t>
            </a:r>
          </a:p>
          <a:p>
            <a:r>
              <a:rPr lang="en-US" sz="1400" dirty="0"/>
              <a:t>Rebases in interactive mode</a:t>
            </a:r>
          </a:p>
          <a:p>
            <a:r>
              <a:rPr lang="en-US" sz="1400" dirty="0"/>
              <a:t>Opens your text editor and lets you pick what to do for each commit</a:t>
            </a:r>
          </a:p>
          <a:p>
            <a:r>
              <a:rPr lang="en-US" sz="1400" dirty="0"/>
              <a:t>Powerful tool, but ripe for abuse</a:t>
            </a:r>
          </a:p>
          <a:p>
            <a:r>
              <a:rPr lang="en-US" sz="1400" dirty="0"/>
              <a:t>Literally lets you rewrite history</a:t>
            </a:r>
          </a:p>
          <a:p>
            <a:r>
              <a:rPr lang="en-US" sz="1400" dirty="0"/>
              <a:t>Common Use Cases:</a:t>
            </a:r>
          </a:p>
          <a:p>
            <a:pPr lvl="1"/>
            <a:r>
              <a:rPr lang="en-US" sz="1100" dirty="0"/>
              <a:t>Removing commits</a:t>
            </a:r>
          </a:p>
          <a:p>
            <a:pPr lvl="1"/>
            <a:r>
              <a:rPr lang="en-US" sz="1100" dirty="0"/>
              <a:t>Squashing commits</a:t>
            </a:r>
          </a:p>
          <a:p>
            <a:pPr lvl="1"/>
            <a:endParaRPr lang="en-US" sz="1100" dirty="0"/>
          </a:p>
          <a:p>
            <a:r>
              <a:rPr lang="en-US" sz="1400" dirty="0"/>
              <a:t>Might require a force push once complete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6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C045-0963-40C7-A8B5-3298DD3D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36602"/>
            <a:ext cx="3943350" cy="994172"/>
          </a:xfrm>
        </p:spPr>
        <p:txBody>
          <a:bodyPr/>
          <a:lstStyle/>
          <a:p>
            <a:r>
              <a:rPr lang="en-US" dirty="0"/>
              <a:t>Git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00D6-A4B2-4189-97FA-FF3BB32C0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59" y="2125964"/>
            <a:ext cx="4351282" cy="3263504"/>
          </a:xfrm>
        </p:spPr>
        <p:txBody>
          <a:bodyPr>
            <a:normAutofit/>
          </a:bodyPr>
          <a:lstStyle/>
          <a:p>
            <a:r>
              <a:rPr lang="en-US" sz="1400" dirty="0"/>
              <a:t>Two configs: global and local</a:t>
            </a:r>
          </a:p>
          <a:p>
            <a:r>
              <a:rPr lang="en-US" sz="1400" dirty="0"/>
              <a:t>Manage Identity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config --global user.name=“Git Guru”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config --global </a:t>
            </a:r>
            <a:r>
              <a:rPr lang="en-US" sz="1400" dirty="0" err="1">
                <a:latin typeface="Consolas" panose="020B0609020204030204" pitchFamily="49" charset="0"/>
              </a:rPr>
              <a:t>user.email</a:t>
            </a:r>
            <a:r>
              <a:rPr lang="en-US" sz="1400" dirty="0">
                <a:latin typeface="Consolas" panose="020B0609020204030204" pitchFamily="49" charset="0"/>
              </a:rPr>
              <a:t>=“guru@git-scm.com”</a:t>
            </a:r>
          </a:p>
          <a:p>
            <a:r>
              <a:rPr lang="en-US" sz="1400" dirty="0"/>
              <a:t>Configure how line endings are handled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config --global </a:t>
            </a:r>
            <a:r>
              <a:rPr lang="en-US" sz="1400" dirty="0" err="1">
                <a:latin typeface="Consolas" panose="020B0609020204030204" pitchFamily="49" charset="0"/>
              </a:rPr>
              <a:t>core.autocrlf</a:t>
            </a:r>
            <a:r>
              <a:rPr lang="en-US" sz="1400" dirty="0">
                <a:latin typeface="Consolas" panose="020B0609020204030204" pitchFamily="49" charset="0"/>
              </a:rPr>
              <a:t> true</a:t>
            </a:r>
          </a:p>
          <a:p>
            <a:r>
              <a:rPr lang="en-US" sz="1400" dirty="0"/>
              <a:t>Set up aliases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config --global </a:t>
            </a:r>
            <a:r>
              <a:rPr lang="en-US" sz="1400" dirty="0" err="1">
                <a:latin typeface="Consolas" panose="020B0609020204030204" pitchFamily="49" charset="0"/>
              </a:rPr>
              <a:t>alias.psuh</a:t>
            </a:r>
            <a:r>
              <a:rPr lang="en-US" sz="1400" dirty="0">
                <a:latin typeface="Consolas" panose="020B0609020204030204" pitchFamily="49" charset="0"/>
              </a:rPr>
              <a:t> push</a:t>
            </a:r>
          </a:p>
          <a:p>
            <a:r>
              <a:rPr lang="en-US" sz="1400" dirty="0"/>
              <a:t>Manage which text editor you want to use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config --global </a:t>
            </a:r>
            <a:r>
              <a:rPr lang="en-US" sz="1400" dirty="0" err="1">
                <a:latin typeface="Consolas" panose="020B0609020204030204" pitchFamily="49" charset="0"/>
              </a:rPr>
              <a:t>core.editor</a:t>
            </a:r>
            <a:r>
              <a:rPr lang="en-US" sz="1400" dirty="0">
                <a:latin typeface="Consolas" panose="020B0609020204030204" pitchFamily="49" charset="0"/>
              </a:rPr>
              <a:t> vim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25324-6452-446A-9B3D-F9681B614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03" y="133788"/>
            <a:ext cx="2544379" cy="19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5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269B-9AB4-4B77-ABCE-A649805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AB82-95F4-4C16-8914-E19E98B47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83" y="1369219"/>
            <a:ext cx="2351376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</a:t>
            </a:r>
            <a:r>
              <a:rPr lang="en-US" sz="1200" dirty="0">
                <a:latin typeface="Consolas" panose="020B0609020204030204" pitchFamily="49" charset="0"/>
              </a:rPr>
              <a:t>git cherry-pick a313beb</a:t>
            </a:r>
          </a:p>
          <a:p>
            <a:r>
              <a:rPr lang="en-US" sz="1200" dirty="0"/>
              <a:t>Takes the changes from commit a313beb on another branch and applies those changes to the current branch as a new commit</a:t>
            </a:r>
          </a:p>
          <a:p>
            <a:endParaRPr lang="en-US" sz="1200" dirty="0"/>
          </a:p>
          <a:p>
            <a:r>
              <a:rPr lang="en-US" sz="1200" dirty="0"/>
              <a:t>Allows you to:</a:t>
            </a:r>
          </a:p>
          <a:p>
            <a:pPr lvl="1"/>
            <a:r>
              <a:rPr lang="en-US" sz="1050" dirty="0"/>
              <a:t>incorporate changes from a branch one at a time to prevent merge conflicts</a:t>
            </a:r>
          </a:p>
          <a:p>
            <a:pPr lvl="1"/>
            <a:r>
              <a:rPr lang="en-US" sz="1050" dirty="0"/>
              <a:t>recover work from a corrupted branch</a:t>
            </a:r>
          </a:p>
          <a:p>
            <a:pPr lvl="1"/>
            <a:r>
              <a:rPr lang="en-US" sz="1050" dirty="0"/>
              <a:t>Test code from a feature branch in a sandbox branch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E1931-D1A3-486A-BBE3-E12884F8C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29" y="770930"/>
            <a:ext cx="1999388" cy="35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58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7C52-FD79-49A4-8358-7F630B10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C239-660D-450B-9B82-3C3B19198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Hooks</a:t>
            </a:r>
          </a:p>
          <a:p>
            <a:r>
              <a:rPr lang="en-US" dirty="0"/>
              <a:t>Pull Requests/Merge Requests</a:t>
            </a:r>
          </a:p>
          <a:p>
            <a:r>
              <a:rPr lang="en-US" dirty="0"/>
              <a:t>Repository Configuration</a:t>
            </a:r>
          </a:p>
          <a:p>
            <a:pPr lvl="1"/>
            <a:r>
              <a:rPr lang="en-US" dirty="0"/>
              <a:t>Protected Branches</a:t>
            </a:r>
          </a:p>
          <a:p>
            <a:r>
              <a:rPr lang="en-US" dirty="0"/>
              <a:t>Tags</a:t>
            </a:r>
          </a:p>
          <a:p>
            <a:r>
              <a:rPr lang="en-US" dirty="0"/>
              <a:t>Dry Runs</a:t>
            </a:r>
          </a:p>
          <a:p>
            <a:pPr lvl="1"/>
            <a:r>
              <a:rPr lang="en-US" dirty="0"/>
              <a:t>Try a command to see its affects without risking</a:t>
            </a:r>
          </a:p>
          <a:p>
            <a:pPr lvl="1"/>
            <a:endParaRPr lang="en-US" dirty="0"/>
          </a:p>
          <a:p>
            <a:r>
              <a:rPr lang="en-US" sz="1800" dirty="0"/>
              <a:t>PRACTICE!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E8391-28AE-46F5-B6B8-3DAAA3791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55" y="3236091"/>
            <a:ext cx="2377090" cy="17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63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7296-27C4-4AA5-8FF6-667C0221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0326-93E8-493E-8822-030BCD344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Git Documentation: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https://git-scm.com/docs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Specific Git Tutorials: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https://www.atlassian.com/git/tutorials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Command Lines aren’t your thing: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https://www.gitkraken.com/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Write a Git Commit Message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https://chris.beams.io/posts/git-commit/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Funny Git Commit Message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https://whatthecommit.com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 Walkthrough: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www.github.com/smlevorse/GitTechTalk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4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D19B-5A2B-403C-BCAD-1FC55E15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repository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E869-8AE4-4DBD-AEB0-A73B8709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030014"/>
            <a:ext cx="3943350" cy="3580524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sz="1200" dirty="0"/>
              <a:t>Repository:</a:t>
            </a:r>
          </a:p>
          <a:p>
            <a:pPr marL="228600" lvl="1" indent="0">
              <a:buNone/>
            </a:pPr>
            <a:r>
              <a:rPr lang="en-US" sz="1200" dirty="0"/>
              <a:t>    a central location in which data is stored and managed.</a:t>
            </a:r>
          </a:p>
          <a:p>
            <a:pPr marL="228600" lvl="1" indent="0">
              <a:buNone/>
            </a:pPr>
            <a:endParaRPr lang="en-US" sz="1200" dirty="0"/>
          </a:p>
          <a:p>
            <a:pPr marL="228600" lvl="1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$ git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endParaRPr lang="en-US" sz="1200" dirty="0">
              <a:latin typeface="Consolas" panose="020B0609020204030204" pitchFamily="49" charset="0"/>
            </a:endParaRPr>
          </a:p>
          <a:p>
            <a:pPr lvl="1"/>
            <a:r>
              <a:rPr lang="en-US" sz="1200" dirty="0"/>
              <a:t>Creates a .git folder in the current directory</a:t>
            </a:r>
          </a:p>
          <a:p>
            <a:pPr lvl="1"/>
            <a:r>
              <a:rPr lang="en-US" sz="1200" dirty="0"/>
              <a:t>.git folder contains information Git uses </a:t>
            </a:r>
          </a:p>
          <a:p>
            <a:pPr marL="228600" lvl="1" indent="0">
              <a:buNone/>
            </a:pPr>
            <a:endParaRPr lang="en-US" sz="1200" dirty="0"/>
          </a:p>
          <a:p>
            <a:pPr marL="228600" lvl="1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$ git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r>
              <a:rPr lang="en-US" sz="1200" dirty="0">
                <a:latin typeface="Consolas" panose="020B0609020204030204" pitchFamily="49" charset="0"/>
              </a:rPr>
              <a:t> --bare</a:t>
            </a:r>
          </a:p>
          <a:p>
            <a:pPr lvl="1"/>
            <a:r>
              <a:rPr lang="en-US" sz="1200" dirty="0"/>
              <a:t>Creates a “bare” repository</a:t>
            </a:r>
          </a:p>
          <a:p>
            <a:pPr lvl="1"/>
            <a:r>
              <a:rPr lang="en-US" sz="1200" dirty="0"/>
              <a:t>This repository can be used as a “remote”</a:t>
            </a:r>
          </a:p>
          <a:p>
            <a:pPr lvl="1"/>
            <a:r>
              <a:rPr lang="en-US" sz="1200" dirty="0"/>
              <a:t>For most cases, GitHub, </a:t>
            </a:r>
            <a:r>
              <a:rPr lang="en-US" sz="1200" dirty="0" err="1"/>
              <a:t>BitBucket</a:t>
            </a:r>
            <a:r>
              <a:rPr lang="en-US" sz="1200" dirty="0"/>
              <a:t>, GitLab, etc. does this for you</a:t>
            </a:r>
          </a:p>
          <a:p>
            <a:pPr lvl="1"/>
            <a:endParaRPr lang="en-US" sz="1200" dirty="0"/>
          </a:p>
          <a:p>
            <a:pPr marL="228600" lvl="1" indent="0">
              <a:buNone/>
            </a:pPr>
            <a:r>
              <a:rPr lang="en-US" sz="1200" dirty="0"/>
              <a:t>Remote:</a:t>
            </a:r>
          </a:p>
          <a:p>
            <a:pPr marL="228600" lvl="1" indent="0">
              <a:buNone/>
            </a:pPr>
            <a:r>
              <a:rPr lang="en-US" sz="1200" dirty="0"/>
              <a:t>    A repository that exists outside of your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72203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F2AA-9275-4065-995B-82534020C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69F1-1C49-496C-9862-1C3B5AA6D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369218"/>
            <a:ext cx="3943350" cy="3367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$ git remote list</a:t>
            </a:r>
          </a:p>
          <a:p>
            <a:r>
              <a:rPr lang="en-US" sz="1600" dirty="0"/>
              <a:t>Lists all remotes for your repository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$ git remote add name </a:t>
            </a:r>
            <a:r>
              <a:rPr lang="en-US" sz="1600" dirty="0" err="1">
                <a:latin typeface="Consolas" panose="020B0609020204030204" pitchFamily="49" charset="0"/>
              </a:rPr>
              <a:t>url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/>
              <a:t>Adds a reference to a new remote</a:t>
            </a:r>
          </a:p>
          <a:p>
            <a:endParaRPr lang="en-US" sz="1600" dirty="0"/>
          </a:p>
          <a:p>
            <a:r>
              <a:rPr lang="en-US" sz="1600" dirty="0"/>
              <a:t>Multiple remotes is how “Forks” work</a:t>
            </a:r>
          </a:p>
          <a:p>
            <a:pPr lvl="1"/>
            <a:r>
              <a:rPr lang="en-US" sz="1200" dirty="0"/>
              <a:t>First clone the repository you want to fork</a:t>
            </a:r>
          </a:p>
          <a:p>
            <a:pPr lvl="1"/>
            <a:r>
              <a:rPr lang="en-US" sz="1200" dirty="0"/>
              <a:t>Create a bare repo where you want to host the fork</a:t>
            </a:r>
          </a:p>
          <a:p>
            <a:pPr lvl="1"/>
            <a:r>
              <a:rPr lang="en-US" sz="1200" dirty="0"/>
              <a:t>Add the bare repo as a new remote</a:t>
            </a:r>
          </a:p>
          <a:p>
            <a:pPr lvl="1"/>
            <a:r>
              <a:rPr lang="en-US" sz="1200" dirty="0"/>
              <a:t>Push to the new remote</a:t>
            </a:r>
          </a:p>
          <a:p>
            <a:pPr marL="0" indent="0">
              <a:buNone/>
            </a:pPr>
            <a:r>
              <a:rPr lang="en-US" sz="800" dirty="0"/>
              <a:t>Check out git spooning </a:t>
            </a:r>
            <a:r>
              <a:rPr lang="en-US" sz="800" dirty="0">
                <a:hlinkClick r:id="rId2"/>
              </a:rPr>
              <a:t>https://bitbucket.org/spooning/</a:t>
            </a:r>
            <a:endParaRPr lang="en-US" sz="800" dirty="0"/>
          </a:p>
          <a:p>
            <a:pPr marL="0" indent="0">
              <a:buNone/>
            </a:pP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07F27-1E97-42AA-A7E1-33BC68E7C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35" y="194825"/>
            <a:ext cx="1999630" cy="11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3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60FD-1475-40AF-B359-35975E5D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588B-FE9A-4496-B1E7-F5F145D38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3188910"/>
            <a:ext cx="3943350" cy="210523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clone https://your.repo.url.com/repo</a:t>
            </a:r>
          </a:p>
          <a:p>
            <a:r>
              <a:rPr lang="en-US" dirty="0"/>
              <a:t>Creates a local copy of the remote repository</a:t>
            </a:r>
          </a:p>
          <a:p>
            <a:r>
              <a:rPr lang="en-US" dirty="0"/>
              <a:t>Stores a </a:t>
            </a:r>
            <a:r>
              <a:rPr lang="en-US" dirty="0">
                <a:latin typeface="Consolas" panose="020B0609020204030204" pitchFamily="49" charset="0"/>
              </a:rPr>
              <a:t>remote</a:t>
            </a:r>
            <a:r>
              <a:rPr lang="en-US" dirty="0"/>
              <a:t> in your local repo that points to that </a:t>
            </a:r>
            <a:r>
              <a:rPr lang="en-US" dirty="0" err="1"/>
              <a:t>url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git clone you@your.repo.url.com:repo.git</a:t>
            </a:r>
          </a:p>
          <a:p>
            <a:r>
              <a:rPr lang="en-US" dirty="0"/>
              <a:t>Does the same thing, but does so over SSH, configuring Git to use your account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2AE38-C56A-436B-89DA-6BCACEDB1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81617" y="0"/>
            <a:ext cx="1951421" cy="1097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A1B5EF-FE7C-4FFD-A3B4-7538B387F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973484"/>
            <a:ext cx="4011448" cy="20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8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44EF-1913-4A6A-B01B-0EFEFFE6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C6DE1-0CA2-497F-BF49-EAE8B7813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" y="1370013"/>
            <a:ext cx="3254914" cy="3262312"/>
          </a:xfrm>
        </p:spPr>
      </p:pic>
    </p:spTree>
    <p:extLst>
      <p:ext uri="{BB962C8B-B14F-4D97-AF65-F5344CB8AC3E}">
        <p14:creationId xmlns:p14="http://schemas.microsoft.com/office/powerpoint/2010/main" val="131819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97C5-440D-4DA1-8C95-917CB190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and Staging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30A8-2D0B-4288-BC1E-9D3CEFA40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Changes are not automatically saved</a:t>
            </a:r>
          </a:p>
          <a:p>
            <a:r>
              <a:rPr lang="en-US" sz="1400" dirty="0"/>
              <a:t>Process to save changes to the remote repository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230AD8-6699-4BD4-BC9E-C3978E51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5" y="2210908"/>
            <a:ext cx="3524469" cy="21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6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210B-9774-422C-A685-2C5702FC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EBDDD-1CF0-4F56-BD0A-FE6A5638D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801" y="939998"/>
            <a:ext cx="3943350" cy="3263504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add filename</a:t>
            </a:r>
          </a:p>
          <a:p>
            <a:r>
              <a:rPr lang="en-US" sz="1400" dirty="0"/>
              <a:t>Supports wildcards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$git add *.java</a:t>
            </a:r>
          </a:p>
          <a:p>
            <a:pPr marL="171450" lvl="1" indent="0"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add -A</a:t>
            </a:r>
          </a:p>
          <a:p>
            <a:r>
              <a:rPr lang="en-US" sz="1400" dirty="0"/>
              <a:t>Adds </a:t>
            </a:r>
            <a:r>
              <a:rPr lang="en-US" sz="1400" i="1" dirty="0"/>
              <a:t>all</a:t>
            </a:r>
            <a:r>
              <a:rPr lang="en-US" sz="1400" dirty="0"/>
              <a:t> of the tracked files in the current working directory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$ git status</a:t>
            </a:r>
          </a:p>
          <a:p>
            <a:r>
              <a:rPr lang="en-US" sz="1400" dirty="0"/>
              <a:t>Shows checked and unchecked files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1FB33-0B37-4FEB-9460-9ED1114CF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7" r="44712"/>
          <a:stretch/>
        </p:blipFill>
        <p:spPr>
          <a:xfrm>
            <a:off x="705945" y="3244193"/>
            <a:ext cx="3053256" cy="18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2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3719</TotalTime>
  <Words>1553</Words>
  <Application>Microsoft Office PowerPoint</Application>
  <PresentationFormat>Custom</PresentationFormat>
  <Paragraphs>270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Office Theme</vt:lpstr>
      <vt:lpstr>PowerPoint Presentation</vt:lpstr>
      <vt:lpstr>Git what?</vt:lpstr>
      <vt:lpstr>Git Config</vt:lpstr>
      <vt:lpstr>Setting up a repository </vt:lpstr>
      <vt:lpstr>Remotes</vt:lpstr>
      <vt:lpstr>Git Clone</vt:lpstr>
      <vt:lpstr>Standard Workflow</vt:lpstr>
      <vt:lpstr>Making and Staging changes</vt:lpstr>
      <vt:lpstr>Add</vt:lpstr>
      <vt:lpstr>Commit</vt:lpstr>
      <vt:lpstr>What is a commit?</vt:lpstr>
      <vt:lpstr>More about Commits</vt:lpstr>
      <vt:lpstr>Push</vt:lpstr>
      <vt:lpstr>Commitment Issues: How to Undo</vt:lpstr>
      <vt:lpstr>Standard Workflow Review</vt:lpstr>
      <vt:lpstr>Fetch</vt:lpstr>
      <vt:lpstr>Pull</vt:lpstr>
      <vt:lpstr>Ignoring Files</vt:lpstr>
      <vt:lpstr>Branching</vt:lpstr>
      <vt:lpstr>Checkout</vt:lpstr>
      <vt:lpstr>Merging</vt:lpstr>
      <vt:lpstr>Merging Visualized</vt:lpstr>
      <vt:lpstr>Merging Visualized</vt:lpstr>
      <vt:lpstr>Dealing with Merge Conflicts</vt:lpstr>
      <vt:lpstr>Other cool commands</vt:lpstr>
      <vt:lpstr>Rebasing</vt:lpstr>
      <vt:lpstr>Rebasing</vt:lpstr>
      <vt:lpstr>How to Rebase</vt:lpstr>
      <vt:lpstr>Rebase Interactive</vt:lpstr>
      <vt:lpstr>Cherry Pick</vt:lpstr>
      <vt:lpstr>Next Steps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Levorse</dc:creator>
  <cp:lastModifiedBy>Sean Levorse</cp:lastModifiedBy>
  <cp:revision>52</cp:revision>
  <dcterms:created xsi:type="dcterms:W3CDTF">2019-02-07T16:52:09Z</dcterms:created>
  <dcterms:modified xsi:type="dcterms:W3CDTF">2019-02-13T04:17:16Z</dcterms:modified>
</cp:coreProperties>
</file>